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ndia.ru/text/category/mestoimeniya/" TargetMode="External"/><Relationship Id="rId2" Type="http://schemas.openxmlformats.org/officeDocument/2006/relationships/hyperlink" Target="https://pandia.ru/text/category/logopediy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andia.ru/text/category/russkij_yazi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pandia.ru/text/category/artikulyatciy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143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Консультация </a:t>
            </a:r>
            <a:r>
              <a:rPr lang="ru-RU" sz="20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учителя-</a:t>
            </a:r>
            <a:r>
              <a:rPr lang="ru-RU" sz="2000" b="1" u="sng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2" tooltip="Логопед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логопеда</a:t>
            </a:r>
            <a:r>
              <a:rPr lang="ru-RU" sz="2000" b="1" dirty="0">
                <a:solidFill>
                  <a:srgbClr val="FF0000"/>
                </a:solidFill>
              </a:rPr>
              <a:t> для родителей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758138" cy="547384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b="1" dirty="0"/>
              <a:t>«Если ваш ребёнок плохо говорит…».</a:t>
            </a:r>
            <a:endParaRPr lang="ru-RU" dirty="0"/>
          </a:p>
          <a:p>
            <a:pPr fontAlgn="base"/>
            <a:r>
              <a:rPr lang="ru-RU" b="1" dirty="0"/>
              <a:t>Речевые нарушения у детей</a:t>
            </a:r>
            <a:r>
              <a:rPr lang="ru-RU" dirty="0"/>
              <a:t> – серьёзная проблема нашего времени, с каждым годом все больше детей нуждаются в помощи учителя-логопеда.</a:t>
            </a:r>
          </a:p>
          <a:p>
            <a:pPr fontAlgn="base"/>
            <a:r>
              <a:rPr lang="ru-RU" b="1" dirty="0"/>
              <a:t>Каковы же нормы развития речи ребёнка 3-4 лет?</a:t>
            </a:r>
            <a:endParaRPr lang="ru-RU" dirty="0"/>
          </a:p>
          <a:p>
            <a:pPr fontAlgn="base"/>
            <a:r>
              <a:rPr lang="ru-RU" dirty="0"/>
              <a:t>Трехлетние дети начинают высказывать простейшие суждения о предметах и явлениях, делают умозаключения, устанавливают зависимость между ними. У ребёнка формируется способность к обобщению, он начинает объединять ряд предметов, сходных по назначению, в единую группу. Например, показывает на собаку, изображённую на картинке и на собаку за окном.</a:t>
            </a:r>
          </a:p>
          <a:p>
            <a:pPr fontAlgn="base"/>
            <a:r>
              <a:rPr lang="ru-RU" dirty="0"/>
              <a:t>К четырем годам активный словарь ребёнка, т. е. слова, которые он употребляет в речи, составляет примерно 2000 единиц. Есть ещё пассивный словарь. Это слова, значение которых ребёнок знает, но в речи не употребляет. Он начинает чаще использовать </a:t>
            </a:r>
            <a:r>
              <a:rPr lang="ru-RU" b="1" u="sng" dirty="0">
                <a:solidFill>
                  <a:schemeClr val="accent4">
                    <a:lumMod val="75000"/>
                    <a:lumOff val="25000"/>
                  </a:schemeClr>
                </a:solidFill>
                <a:hlinkClick r:id="rId3" tooltip="Местоимен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местоимения</a:t>
            </a:r>
            <a:r>
              <a:rPr lang="ru-RU" dirty="0"/>
              <a:t> (мой, твой, ваш, наш), наречия (тут, там, здесь), появляются числительные (один, два). Если раньше ребёнок употреблял только качественные прилагательные (мягкий, теплый), то теперь использует и притяжательные (дядина шляпа, </a:t>
            </a:r>
            <a:r>
              <a:rPr lang="ru-RU" dirty="0" err="1"/>
              <a:t>кошкин</a:t>
            </a:r>
            <a:r>
              <a:rPr lang="ru-RU" dirty="0"/>
              <a:t> хвост).</a:t>
            </a:r>
          </a:p>
        </p:txBody>
      </p:sp>
      <p:pic>
        <p:nvPicPr>
          <p:cNvPr id="6" name="Picture 2" descr="http://edu21.cap.ru/home/4247/2018-2019/banner%20dop.%20obraz/23498322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04184" y="285728"/>
            <a:ext cx="189697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15328" cy="6188224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dirty="0"/>
              <a:t>Но само по себе увеличение словарного запаса не имело бы большого значения</a:t>
            </a:r>
            <a:r>
              <a:rPr lang="ru-RU" dirty="0"/>
              <a:t>, если бы он параллельно не овладевал умением сочетать слова в предложении по законам грамматики. И хотя достижения ребёнка в усвоении родного языка значительны, тем не менее, </a:t>
            </a:r>
            <a:r>
              <a:rPr lang="ru-RU" b="1" dirty="0"/>
              <a:t>речь его еще далека от совершенства.</a:t>
            </a:r>
            <a:r>
              <a:rPr lang="ru-RU" dirty="0"/>
              <a:t> Так, трехлетние дети еще не всегда могут без помощи взрослых связно и понятно рассказать, что они видели на улице, пересказать содержание сказки. </a:t>
            </a:r>
          </a:p>
          <a:p>
            <a:pPr fontAlgn="base"/>
            <a:r>
              <a:rPr lang="ru-RU" dirty="0"/>
              <a:t>Четвёртый год — это возраст «почемучек». Дети постоянно задают взрослым вопросы, которые нельзя оставлять без внимания. Надо терпеливо и доступно отвечать на все «почему?», «зачем?», «как?», «что это?». Иногда из-за неустойчивости внимания дети не способны выслушать до конца ответы взрослых. Поэтому объяснения должны быть короткими, простыми и понятными.</a:t>
            </a:r>
          </a:p>
          <a:p>
            <a:r>
              <a:rPr lang="ru-RU" dirty="0"/>
              <a:t>К четырём годам ребёнок может не произносить звуки Р, РЬ, Л. Не всегда произносить шипящие Ш, Ж, Ч, Щ. Поэтому не стоит требовать от ребёнка их правильного произношения. </a:t>
            </a:r>
            <a:r>
              <a:rPr lang="ru-RU" b="1" dirty="0"/>
              <a:t>Но к пяти годам все звуки </a:t>
            </a:r>
            <a:r>
              <a:rPr lang="ru-RU" b="1" u="sng" dirty="0">
                <a:solidFill>
                  <a:schemeClr val="accent4">
                    <a:lumMod val="75000"/>
                    <a:lumOff val="25000"/>
                  </a:schemeClr>
                </a:solidFill>
                <a:hlinkClick r:id="rId2" tooltip="Русский язы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русского языка</a:t>
            </a:r>
            <a:r>
              <a:rPr lang="ru-RU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 </a:t>
            </a:r>
            <a:r>
              <a:rPr lang="ru-RU" b="1" dirty="0"/>
              <a:t>должны произноситься правильно. Если этого не произошло необходимо обратиться к логопеду.</a:t>
            </a:r>
          </a:p>
        </p:txBody>
      </p:sp>
      <p:pic>
        <p:nvPicPr>
          <p:cNvPr id="5" name="Picture 2" descr="F:\новая работа\Оформление кабинета\Тучки и солнышки\2solnce-ulyb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62" y="1071546"/>
            <a:ext cx="1071538" cy="1023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7472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Какие же условия необходимы для своевременного и правильного формирования речи?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186766" cy="533096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Главное, чтобы ребёнок был соматически здоров, активен, имел полноценное речевое окружение, испытывал потребность в общении, обладал нормальным слухом и интеллектом. Поэтому необходимо выбирать игры, которые совершенствуют внимание ребёнка, его память, мышление, воображение. Используйте игры с подражанием голосам животных, с совместным проговариванием </a:t>
            </a:r>
            <a:r>
              <a:rPr lang="ru-RU" dirty="0" err="1"/>
              <a:t>потешек</a:t>
            </a:r>
            <a:r>
              <a:rPr lang="ru-RU" dirty="0"/>
              <a:t>, прибауток, напеванием колыбельных.</a:t>
            </a:r>
          </a:p>
          <a:p>
            <a:pPr fontAlgn="base"/>
            <a:r>
              <a:rPr lang="ru-RU" dirty="0"/>
              <a:t>Напомню, что речь формируется по подражанию. Родителям необходимо контролировать собственную речь, обращаться к ребёнку с адекватными просьбами и не требовать от него невозможного.</a:t>
            </a:r>
          </a:p>
          <a:p>
            <a:r>
              <a:rPr lang="ru-RU" dirty="0"/>
              <a:t>Нужно побуждать ребёнка к речи, выслушивать его высказывания, играть в совместные игры. Если ребёнок плачет и хочет поделиться своей бедой, следует не только пожалеть его, но и дать возможность рассказать, что случилось. Надо поощрять не только речевую активность ребёнка, но и учить его слушать взрослого.</a:t>
            </a:r>
          </a:p>
        </p:txBody>
      </p:sp>
      <p:pic>
        <p:nvPicPr>
          <p:cNvPr id="2050" name="Picture 2" descr="C:\Documents and Settings\ProfilesXP\USER.USER-63BB83148B\Рабочий стол\detsad-887732-1526147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3928" y="5929330"/>
            <a:ext cx="1719642" cy="778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70328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Советы логопеда</a:t>
            </a:r>
            <a:endParaRPr lang="ru-RU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186766" cy="5473844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/>
              <a:t>·  Очень часто дети, которые плохо говорят для своего возраста, еще и плохо едят. Как правило, для них целая проблема скушать яблоко или морковку, не говоря уж о мясе. Вызвано это слабостью челюстных мышц, а она, в свою очередь, задерживает развитие движений </a:t>
            </a:r>
            <a:r>
              <a:rPr lang="ru-RU" u="sng" dirty="0">
                <a:solidFill>
                  <a:srgbClr val="7030A0"/>
                </a:solidFill>
                <a:hlinkClick r:id="rId2" tooltip="Артикуляци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артикуляционного</a:t>
            </a:r>
            <a:r>
              <a:rPr lang="ru-RU" dirty="0"/>
              <a:t> аппарата.</a:t>
            </a:r>
            <a:br>
              <a:rPr lang="ru-RU" dirty="0"/>
            </a:br>
            <a:r>
              <a:rPr lang="ru-RU" dirty="0"/>
              <a:t>Поэтому обязательно заставляйте ребенка жевать сухари и целые овощи и фрукты, хлеб с корочками и кусковое мясо. Чтобы развить мышцы щёк и языка, покажите ребёнку, как полоскать рот. Научите надувать щёки и удерживать воздух, "перекатывать" его из одной щеки в другую.</a:t>
            </a:r>
          </a:p>
          <a:p>
            <a:pPr fontAlgn="base"/>
            <a:r>
              <a:rPr lang="ru-RU" dirty="0"/>
              <a:t>·  Говорите с ребёнком медленно, короткими фразами; пользуйтесь правильным русским языком, не переходите на "детский язык" (сюсюканье) сами и не разрешайте делать это другим.</a:t>
            </a:r>
          </a:p>
          <a:p>
            <a:pPr fontAlgn="base"/>
            <a:r>
              <a:rPr lang="ru-RU" dirty="0"/>
              <a:t>·  Каждый день читайте ребёнку. Не показывайте своей досады и нежелания, если ребёнок попросит вас в сотый раз прочитать книжку, которую особенно полюбил. Если вы очень заняты, то можно поставить кассету или диск, но помните, что личное общение наиболее ценно.</a:t>
            </a:r>
          </a:p>
          <a:p>
            <a:pPr fontAlgn="base"/>
            <a:r>
              <a:rPr lang="ru-RU" dirty="0"/>
              <a:t>·  Чаще разговаривайте с ним, терпеливо отвечайте на все его вопросы, поощряйте желание их задавать.</a:t>
            </a:r>
          </a:p>
          <a:p>
            <a:r>
              <a:rPr lang="ru-RU" dirty="0"/>
              <a:t>·  Говорите чётко, внятно, несколько раз повторяя слово или фразу, меняя в ней слова местами.</a:t>
            </a:r>
          </a:p>
        </p:txBody>
      </p:sp>
      <p:pic>
        <p:nvPicPr>
          <p:cNvPr id="3075" name="Picture 3" descr="C:\Documents and Settings\ProfilesXP\USER.USER-63BB83148B\Рабочий стол\detsad-478228-14840730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544" y="5786454"/>
            <a:ext cx="2873720" cy="890588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0D47AF-4CC0-4672-A032-AAA81535A3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1230">
            <a:off x="8172400" y="287812"/>
            <a:ext cx="514400" cy="87750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Мелкая моторика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147248" cy="568815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·  </a:t>
            </a:r>
            <a:r>
              <a:rPr lang="ru-RU" b="1" dirty="0"/>
              <a:t>Не забывайте развивать и мелкую моторику </a:t>
            </a:r>
            <a:r>
              <a:rPr lang="ru-RU" dirty="0"/>
              <a:t>- то есть малыш как можно больше должен работать своими непослушными пальчиками. Учёные доказали, что развитие мелкой моторики рук напрямую связано с развитием речевых центров головного мозга. Как бы ни казалось вам это утомительным, пусть малыш сам застегивает пуговицы, шнурует ботинки, засучивает рукава. Причём начинать тренироваться ребёнку лучше не на своей одежде, а сперва "помогать" одеться куклам и даже родителям. По мере того, как детские пальчики будут становиться проворнее, его язык будет все понятнее не только маме.</a:t>
            </a:r>
          </a:p>
          <a:p>
            <a:pPr fontAlgn="base"/>
            <a:r>
              <a:rPr lang="ru-RU" dirty="0"/>
              <a:t>·  Как можно раньше отучайте ребёнка от соски, не заставляйте его спать, положа руки под щёку, что может деформировать челюсть.</a:t>
            </a:r>
          </a:p>
          <a:p>
            <a:pPr fontAlgn="base"/>
            <a:r>
              <a:rPr lang="ru-RU" dirty="0"/>
              <a:t>·  </a:t>
            </a:r>
            <a:r>
              <a:rPr lang="ru-RU" b="1" dirty="0"/>
              <a:t>Не сравнивайте ребёнка ни с какими другими детьми. </a:t>
            </a:r>
            <a:r>
              <a:rPr lang="ru-RU" b="1" u="sng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Каждый человек ценен индивидуален.</a:t>
            </a:r>
            <a:endParaRPr lang="ru-RU" u="sng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ru-RU" dirty="0"/>
          </a:p>
          <a:p>
            <a:pPr algn="r"/>
            <a:r>
              <a:rPr lang="ru-RU" dirty="0"/>
              <a:t>Учитель- логопед: </a:t>
            </a:r>
            <a:r>
              <a:rPr lang="ru-RU" dirty="0" err="1"/>
              <a:t>Чекати</a:t>
            </a:r>
            <a:r>
              <a:rPr lang="ru-RU" dirty="0"/>
              <a:t> Л.Ю.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 t="2499" b="5000"/>
          <a:stretch>
            <a:fillRect/>
          </a:stretch>
        </p:blipFill>
        <p:spPr bwMode="auto">
          <a:xfrm>
            <a:off x="285720" y="5500702"/>
            <a:ext cx="1143008" cy="12619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DB5F13"/>
      </a:accent1>
      <a:accent2>
        <a:srgbClr val="C00000"/>
      </a:accent2>
      <a:accent3>
        <a:srgbClr val="FF0000"/>
      </a:accent3>
      <a:accent4>
        <a:srgbClr val="4E005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910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Wingdings</vt:lpstr>
      <vt:lpstr>Wingdings 2</vt:lpstr>
      <vt:lpstr>Эркер</vt:lpstr>
      <vt:lpstr>Консультация учителя-логопеда для родителей</vt:lpstr>
      <vt:lpstr>Презентация PowerPoint</vt:lpstr>
      <vt:lpstr>Какие же условия необходимы для своевременного и правильного формирования речи?</vt:lpstr>
      <vt:lpstr>Советы логопеда</vt:lpstr>
      <vt:lpstr>Мелкая моторика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 логопеда для родителей детей 3-4 лет </dc:title>
  <cp:lastModifiedBy>Лидия Чекати</cp:lastModifiedBy>
  <cp:revision>6</cp:revision>
  <dcterms:modified xsi:type="dcterms:W3CDTF">2019-12-11T07:15:08Z</dcterms:modified>
</cp:coreProperties>
</file>